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23"/>
  </p:notesMasterIdLst>
  <p:handoutMasterIdLst>
    <p:handoutMasterId r:id="rId24"/>
  </p:handoutMasterIdLst>
  <p:sldIdLst>
    <p:sldId id="467" r:id="rId2"/>
    <p:sldId id="495" r:id="rId3"/>
    <p:sldId id="494" r:id="rId4"/>
    <p:sldId id="581" r:id="rId5"/>
    <p:sldId id="582" r:id="rId6"/>
    <p:sldId id="583" r:id="rId7"/>
    <p:sldId id="585" r:id="rId8"/>
    <p:sldId id="586" r:id="rId9"/>
    <p:sldId id="598" r:id="rId10"/>
    <p:sldId id="587" r:id="rId11"/>
    <p:sldId id="594" r:id="rId12"/>
    <p:sldId id="595" r:id="rId13"/>
    <p:sldId id="596" r:id="rId14"/>
    <p:sldId id="588" r:id="rId15"/>
    <p:sldId id="589" r:id="rId16"/>
    <p:sldId id="591" r:id="rId17"/>
    <p:sldId id="597" r:id="rId18"/>
    <p:sldId id="592" r:id="rId19"/>
    <p:sldId id="593" r:id="rId20"/>
    <p:sldId id="590" r:id="rId21"/>
    <p:sldId id="551" r:id="rId22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0099"/>
    <a:srgbClr val="FF33CC"/>
    <a:srgbClr val="FFFF99"/>
    <a:srgbClr val="CCECFF"/>
    <a:srgbClr val="EAEAEA"/>
    <a:srgbClr val="5F5F5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97193" autoAdjust="0"/>
  </p:normalViewPr>
  <p:slideViewPr>
    <p:cSldViewPr snapToGrid="0">
      <p:cViewPr>
        <p:scale>
          <a:sx n="80" d="100"/>
          <a:sy n="80" d="100"/>
        </p:scale>
        <p:origin x="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678258E8-5072-4A6D-8461-313E6A0752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41B2597C-C7B7-4045-8A8D-32B7857F38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D9269-646E-4BEB-A61E-C27AFDB582D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597C-C7B7-4045-8A8D-32B7857F3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D8E763-42F1-459E-8E2B-F1FD0EE944F8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68C53A9-EB67-4E3C-9126-46C998941A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2C1B1-B6E0-41DB-A68F-BC66F321CDAE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73F5-5D67-4385-A3F7-B8AB42314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52400"/>
            <a:ext cx="2001837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52400"/>
            <a:ext cx="58547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4FD91-9E65-41F5-9363-5652F9AE1C60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48684-B2C1-4B26-8F8A-A92B3D872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8812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596062"/>
            <a:ext cx="46101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96062"/>
            <a:ext cx="774700" cy="228600"/>
          </a:xfrm>
        </p:spPr>
        <p:txBody>
          <a:bodyPr/>
          <a:lstStyle>
            <a:lvl1pPr>
              <a:defRPr/>
            </a:lvl1pPr>
          </a:lstStyle>
          <a:p>
            <a:fld id="{1B3F9D7E-67DC-4716-B5A3-8C9C7C6ECC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missouri-m-hea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93100" y="0"/>
            <a:ext cx="850900" cy="6865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D3F152-5DE2-4D6E-88F2-AAB59DFB78D8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3682F-AC30-42E9-A02B-C1F505869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990600"/>
            <a:ext cx="3924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90600"/>
            <a:ext cx="3924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B15FE-C92E-4F00-BEAF-C54329560DC3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1D09D-DD55-435C-9BEF-E5A3F7FBB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734D9-4318-48FF-9B7A-F19DD14FB7E8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8C90F-5F30-4DBC-AAA9-1C384D356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DBA39-9EF1-4758-8358-2F3E6AFE1E00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9F70C-FDC4-43A9-90A4-CF37C0FD8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1F1F9-A7BF-483F-BFF9-7212F85D3BDE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47A5E-79A0-49E6-B6AC-0E9AB139A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A0FD0-6482-4056-B7DB-47F2229D91B6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F9D25-AE13-425A-87B3-247AAC5C6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082D4-672F-404A-A8B4-803EF5B0E81C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4D3A-0FDE-4802-B605-C7F3C8337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52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906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609600" y="7620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609600" y="6553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13525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fld id="{EF4F1C87-17CC-4166-888E-5596DA5DDF16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F5F5F"/>
                </a:solidFill>
                <a:latin typeface="+mn-lt"/>
              </a:defRPr>
            </a:lvl1pPr>
          </a:lstStyle>
          <a:p>
            <a:fld id="{07959DE5-C172-439B-9D85-579843FF94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60" y="2666175"/>
            <a:ext cx="8372105" cy="3344863"/>
          </a:xfrm>
        </p:spPr>
        <p:txBody>
          <a:bodyPr/>
          <a:lstStyle/>
          <a:p>
            <a:pPr algn="l"/>
            <a:r>
              <a:rPr lang="en-US" dirty="0" smtClean="0"/>
              <a:t>  Xiaoyu Wang</a:t>
            </a:r>
            <a:r>
              <a:rPr lang="en-US" b="1" baseline="30000" dirty="0" smtClean="0"/>
              <a:t>*</a:t>
            </a:r>
            <a:r>
              <a:rPr lang="en-US" dirty="0" smtClean="0"/>
              <a:t>, Tony </a:t>
            </a:r>
            <a:r>
              <a:rPr lang="en-US" dirty="0"/>
              <a:t>X. </a:t>
            </a:r>
            <a:r>
              <a:rPr lang="en-US" dirty="0" smtClean="0"/>
              <a:t>Han</a:t>
            </a:r>
            <a:r>
              <a:rPr lang="en-US" b="1" baseline="30000" dirty="0" smtClean="0"/>
              <a:t>*</a:t>
            </a:r>
            <a:r>
              <a:rPr lang="en-US" dirty="0" smtClean="0"/>
              <a:t>, and Shuicheng Yan</a:t>
            </a:r>
            <a:r>
              <a:rPr lang="en-US" b="1" baseline="30000" dirty="0" smtClean="0"/>
              <a:t>†</a:t>
            </a:r>
            <a:endParaRPr lang="en-US" b="1" baseline="30000" dirty="0"/>
          </a:p>
          <a:p>
            <a:pPr algn="l"/>
            <a:endParaRPr lang="en-US" sz="2000" dirty="0"/>
          </a:p>
          <a:p>
            <a:pPr algn="l"/>
            <a:r>
              <a:rPr lang="en-US" b="1" baseline="30000" dirty="0" smtClean="0"/>
              <a:t>*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altLang="zh-CN" dirty="0" smtClean="0">
                <a:ea typeface="SimSun" pitchFamily="2" charset="-122"/>
              </a:rPr>
              <a:t>ECE </a:t>
            </a:r>
            <a:r>
              <a:rPr lang="en-US" altLang="zh-CN" dirty="0">
                <a:ea typeface="SimSun" pitchFamily="2" charset="-122"/>
              </a:rPr>
              <a:t>Department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 University </a:t>
            </a:r>
            <a:r>
              <a:rPr lang="en-US" dirty="0"/>
              <a:t>of </a:t>
            </a:r>
            <a:r>
              <a:rPr lang="en-US" dirty="0" smtClean="0"/>
              <a:t>Missouri, Columbia, MO, USA</a:t>
            </a:r>
          </a:p>
          <a:p>
            <a:pPr algn="l"/>
            <a:r>
              <a:rPr lang="en-US" b="1" baseline="30000" dirty="0" smtClean="0"/>
              <a:t>† </a:t>
            </a:r>
            <a:r>
              <a:rPr lang="en-US" altLang="zh-CN" dirty="0" smtClean="0">
                <a:ea typeface="SimSun" pitchFamily="2" charset="-122"/>
              </a:rPr>
              <a:t>	 ECE Department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 National University of Singapore, Singapore</a:t>
            </a:r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00975" cy="1371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An HOG-LBP Human Detector with Partial Occlusion Handling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8" name="Picture 7" descr="missouri-m-he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475" y="3548681"/>
            <a:ext cx="785566" cy="633870"/>
          </a:xfrm>
          <a:prstGeom prst="rect">
            <a:avLst/>
          </a:prstGeom>
        </p:spPr>
      </p:pic>
      <p:pic>
        <p:nvPicPr>
          <p:cNvPr id="9" name="Picture 8" descr="nus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326" y="4387746"/>
            <a:ext cx="786713" cy="57613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384" y="5175977"/>
            <a:ext cx="9084616" cy="1682023"/>
            <a:chOff x="59384" y="5175977"/>
            <a:chExt cx="9084616" cy="1682023"/>
          </a:xfrm>
        </p:grpSpPr>
        <p:pic>
          <p:nvPicPr>
            <p:cNvPr id="63591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lum bright="48000" contrast="-70000"/>
            </a:blip>
            <a:srcRect/>
            <a:stretch>
              <a:fillRect/>
            </a:stretch>
          </p:blipFill>
          <p:spPr bwMode="auto">
            <a:xfrm>
              <a:off x="59384" y="5175977"/>
              <a:ext cx="2636313" cy="168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91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lum bright="48000" contrast="-70000"/>
            </a:blip>
            <a:srcRect t="4502" r="50000" b="5144"/>
            <a:stretch>
              <a:fillRect/>
            </a:stretch>
          </p:blipFill>
          <p:spPr bwMode="auto">
            <a:xfrm>
              <a:off x="2705612" y="5189517"/>
              <a:ext cx="6438388" cy="1668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5965"/>
          <a:stretch>
            <a:fillRect/>
          </a:stretch>
        </p:blipFill>
        <p:spPr bwMode="auto">
          <a:xfrm>
            <a:off x="7241551" y="3442854"/>
            <a:ext cx="1585039" cy="29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98" y="3401291"/>
            <a:ext cx="1790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257693" y="3450376"/>
          <a:ext cx="1527955" cy="2926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5591"/>
                <a:gridCol w="305591"/>
                <a:gridCol w="305591"/>
                <a:gridCol w="305591"/>
                <a:gridCol w="305591"/>
              </a:tblGrid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21486" y="3462251"/>
          <a:ext cx="1527955" cy="2926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5591"/>
                <a:gridCol w="305591"/>
                <a:gridCol w="305591"/>
                <a:gridCol w="305591"/>
                <a:gridCol w="305591"/>
              </a:tblGrid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13" y="990600"/>
            <a:ext cx="8001000" cy="5486400"/>
          </a:xfrm>
        </p:spPr>
        <p:txBody>
          <a:bodyPr/>
          <a:lstStyle/>
          <a:p>
            <a:r>
              <a:rPr lang="en-US" dirty="0" smtClean="0"/>
              <a:t>Two key questions</a:t>
            </a:r>
          </a:p>
          <a:p>
            <a:pPr lvl="1"/>
            <a:r>
              <a:rPr lang="en-US" b="1" i="1" dirty="0" smtClean="0">
                <a:solidFill>
                  <a:srgbClr val="000099"/>
                </a:solidFill>
              </a:rPr>
              <a:t>Does</a:t>
            </a:r>
            <a:r>
              <a:rPr lang="en-US" i="1" dirty="0" smtClean="0"/>
              <a:t> the partial occlusion occur in the current scanning window?</a:t>
            </a:r>
          </a:p>
          <a:p>
            <a:pPr lvl="1"/>
            <a:r>
              <a:rPr lang="en-US" i="1" dirty="0" smtClean="0"/>
              <a:t>If partial occlusion occurs, </a:t>
            </a:r>
            <a:r>
              <a:rPr lang="en-US" b="1" i="1" dirty="0" smtClean="0">
                <a:solidFill>
                  <a:srgbClr val="000099"/>
                </a:solidFill>
              </a:rPr>
              <a:t>where</a:t>
            </a:r>
            <a:r>
              <a:rPr lang="en-US" i="1" dirty="0" smtClean="0"/>
              <a:t>?</a:t>
            </a:r>
          </a:p>
          <a:p>
            <a:pPr lvl="1"/>
            <a:endParaRPr lang="en-US" b="1" i="1" dirty="0" smtClean="0">
              <a:solidFill>
                <a:srgbClr val="000099"/>
              </a:solidFill>
            </a:endParaRPr>
          </a:p>
          <a:p>
            <a:r>
              <a:rPr lang="en-US" dirty="0" smtClean="0"/>
              <a:t>An interesting phenomenon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occlusion handling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183423" y="4010268"/>
            <a:ext cx="5049258" cy="668606"/>
            <a:chOff x="2183423" y="4010268"/>
            <a:chExt cx="5049258" cy="66860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b="47940"/>
            <a:stretch>
              <a:fillRect/>
            </a:stretch>
          </p:blipFill>
          <p:spPr bwMode="auto">
            <a:xfrm>
              <a:off x="2183423" y="4010268"/>
              <a:ext cx="1951304" cy="668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48516" b="5347"/>
            <a:stretch>
              <a:fillRect/>
            </a:stretch>
          </p:blipFill>
          <p:spPr bwMode="auto">
            <a:xfrm>
              <a:off x="5281377" y="4048303"/>
              <a:ext cx="1951304" cy="59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2183423" y="5129980"/>
            <a:ext cx="5049258" cy="664191"/>
            <a:chOff x="2183423" y="5213105"/>
            <a:chExt cx="5049258" cy="66419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b="49414"/>
            <a:stretch>
              <a:fillRect/>
            </a:stretch>
          </p:blipFill>
          <p:spPr bwMode="auto">
            <a:xfrm>
              <a:off x="5281377" y="5220367"/>
              <a:ext cx="1951304" cy="64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t="48283"/>
            <a:stretch>
              <a:fillRect/>
            </a:stretch>
          </p:blipFill>
          <p:spPr bwMode="auto">
            <a:xfrm>
              <a:off x="2183423" y="5213105"/>
              <a:ext cx="1951304" cy="66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oup 31"/>
          <p:cNvGrpSpPr/>
          <p:nvPr/>
        </p:nvGrpSpPr>
        <p:grpSpPr>
          <a:xfrm>
            <a:off x="2415640" y="3194463"/>
            <a:ext cx="4524499" cy="475013"/>
            <a:chOff x="2375065" y="3194463"/>
            <a:chExt cx="4524499" cy="475013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434441" y="3526972"/>
              <a:ext cx="4381995" cy="142504"/>
            </a:xfrm>
            <a:prstGeom prst="rect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0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5065" y="3194463"/>
              <a:ext cx="452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Negative </a:t>
              </a:r>
              <a:r>
                <a:rPr lang="en-US" dirty="0" smtClean="0"/>
                <a:t>                       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Positive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15640" y="6208747"/>
            <a:ext cx="4524499" cy="428698"/>
            <a:chOff x="2456215" y="6232497"/>
            <a:chExt cx="4524499" cy="42869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515591" y="6232497"/>
              <a:ext cx="4381995" cy="142504"/>
            </a:xfrm>
            <a:prstGeom prst="rect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0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56215" y="6291863"/>
              <a:ext cx="452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Negative  </a:t>
              </a:r>
              <a:r>
                <a:rPr lang="en-US" dirty="0" smtClean="0"/>
                <a:t>                      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Positive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20687" y="4180115"/>
            <a:ext cx="1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h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U</a:t>
            </a:r>
            <a:r>
              <a:rPr lang="en-US" baseline="-25000" dirty="0" smtClean="0"/>
              <a:t> 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0687" y="5282543"/>
            <a:ext cx="1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5" name="Curved Up Arrow 34"/>
          <p:cNvSpPr/>
          <p:nvPr/>
        </p:nvSpPr>
        <p:spPr bwMode="auto">
          <a:xfrm>
            <a:off x="1745672" y="4583876"/>
            <a:ext cx="1425040" cy="2612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Curved Up Arrow 35"/>
          <p:cNvSpPr/>
          <p:nvPr/>
        </p:nvSpPr>
        <p:spPr bwMode="auto">
          <a:xfrm flipH="1">
            <a:off x="6638306" y="4572248"/>
            <a:ext cx="1731818" cy="28698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Curved Up Arrow 36"/>
          <p:cNvSpPr/>
          <p:nvPr/>
        </p:nvSpPr>
        <p:spPr bwMode="auto">
          <a:xfrm>
            <a:off x="1803069" y="5674430"/>
            <a:ext cx="1425040" cy="26125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Curved Up Arrow 37"/>
          <p:cNvSpPr/>
          <p:nvPr/>
        </p:nvSpPr>
        <p:spPr bwMode="auto">
          <a:xfrm flipH="1">
            <a:off x="6458206" y="5719923"/>
            <a:ext cx="1731818" cy="28698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Curved Up Arrow 38"/>
          <p:cNvSpPr/>
          <p:nvPr/>
        </p:nvSpPr>
        <p:spPr bwMode="auto">
          <a:xfrm flipH="1">
            <a:off x="5046024" y="4565076"/>
            <a:ext cx="581889" cy="19000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Curved Up Arrow 39"/>
          <p:cNvSpPr/>
          <p:nvPr/>
        </p:nvSpPr>
        <p:spPr bwMode="auto">
          <a:xfrm>
            <a:off x="3850611" y="4565076"/>
            <a:ext cx="581889" cy="19000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Curved Up Arrow 40"/>
          <p:cNvSpPr/>
          <p:nvPr/>
        </p:nvSpPr>
        <p:spPr bwMode="auto">
          <a:xfrm>
            <a:off x="3850611" y="5703101"/>
            <a:ext cx="581889" cy="19000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Curved Up Arrow 41"/>
          <p:cNvSpPr/>
          <p:nvPr/>
        </p:nvSpPr>
        <p:spPr bwMode="auto">
          <a:xfrm flipH="1">
            <a:off x="5046024" y="5703101"/>
            <a:ext cx="581889" cy="19000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535502" y="4201064"/>
            <a:ext cx="293298" cy="353683"/>
          </a:xfrm>
          <a:prstGeom prst="rect">
            <a:avLst/>
          </a:prstGeom>
          <a:solidFill>
            <a:srgbClr val="00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178741" y="4210589"/>
            <a:ext cx="293298" cy="353683"/>
          </a:xfrm>
          <a:prstGeom prst="rect">
            <a:avLst/>
          </a:prstGeom>
          <a:solidFill>
            <a:srgbClr val="00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178741" y="5667914"/>
            <a:ext cx="293298" cy="353683"/>
          </a:xfrm>
          <a:prstGeom prst="rect">
            <a:avLst/>
          </a:prstGeom>
          <a:solidFill>
            <a:srgbClr val="FF33CC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39816" y="5667914"/>
            <a:ext cx="293298" cy="353683"/>
          </a:xfrm>
          <a:prstGeom prst="rect">
            <a:avLst/>
          </a:prstGeom>
          <a:solidFill>
            <a:srgbClr val="FF33CC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20400000" flipV="1">
            <a:off x="4728054" y="3892418"/>
            <a:ext cx="1167126" cy="150148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19800000" flipH="1">
            <a:off x="3858776" y="5860098"/>
            <a:ext cx="1009238" cy="157871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" y="152400"/>
            <a:ext cx="8734567" cy="609600"/>
          </a:xfrm>
        </p:spPr>
        <p:txBody>
          <a:bodyPr/>
          <a:lstStyle/>
          <a:p>
            <a:r>
              <a:rPr lang="en-US" sz="2400" dirty="0" smtClean="0"/>
              <a:t>Convert holistic classifier to local-classifier ensemble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 descr="HoliticToL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505" y="1988621"/>
            <a:ext cx="6014085" cy="44272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3218" y="1128898"/>
            <a:ext cx="5738442" cy="800100"/>
            <a:chOff x="1253218" y="1128898"/>
            <a:chExt cx="5738442" cy="8001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3218" y="1128898"/>
              <a:ext cx="24574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3635" y="1138423"/>
              <a:ext cx="32480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77580" y="2013462"/>
          <a:ext cx="1126285" cy="15016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271"/>
                <a:gridCol w="257201"/>
                <a:gridCol w="217271"/>
                <a:gridCol w="217271"/>
                <a:gridCol w="217271"/>
              </a:tblGrid>
              <a:tr h="187704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4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r="45830"/>
          <a:stretch>
            <a:fillRect/>
          </a:stretch>
        </p:blipFill>
        <p:spPr bwMode="auto">
          <a:xfrm>
            <a:off x="4371172" y="3152096"/>
            <a:ext cx="154274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1207" y="1703800"/>
            <a:ext cx="2847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6234545" y="1781299"/>
            <a:ext cx="1543795" cy="1517419"/>
            <a:chOff x="6234545" y="1781299"/>
            <a:chExt cx="1543795" cy="1517419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6234545" y="1781299"/>
              <a:ext cx="285008" cy="43938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6476835" y="2174505"/>
              <a:ext cx="1016000" cy="88900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7410534" y="2837053"/>
              <a:ext cx="3678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accent2"/>
                  </a:solidFill>
                  <a:latin typeface="Verdana" pitchFamily="34" charset="0"/>
                </a:rPr>
                <a:t>?</a:t>
              </a:r>
              <a:endParaRPr lang="en-US" sz="24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 l="54656"/>
          <a:stretch>
            <a:fillRect/>
          </a:stretch>
        </p:blipFill>
        <p:spPr bwMode="auto">
          <a:xfrm>
            <a:off x="5937662" y="3172876"/>
            <a:ext cx="129138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Up Arrow 15"/>
          <p:cNvSpPr/>
          <p:nvPr/>
        </p:nvSpPr>
        <p:spPr bwMode="auto">
          <a:xfrm rot="1099311" flipV="1">
            <a:off x="3086123" y="2102007"/>
            <a:ext cx="3893077" cy="619662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Curved Up Arrow 16"/>
          <p:cNvSpPr/>
          <p:nvPr/>
        </p:nvSpPr>
        <p:spPr bwMode="auto">
          <a:xfrm rot="906760">
            <a:off x="3931375" y="3800943"/>
            <a:ext cx="3002044" cy="55615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48" y="152400"/>
            <a:ext cx="8497614" cy="609600"/>
          </a:xfrm>
        </p:spPr>
        <p:txBody>
          <a:bodyPr/>
          <a:lstStyle/>
          <a:p>
            <a:r>
              <a:rPr lang="en-US" sz="2700" dirty="0" smtClean="0"/>
              <a:t>Distribute the constant bias to local classifiers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1836" y="911363"/>
            <a:ext cx="8004286" cy="2408822"/>
            <a:chOff x="491836" y="911363"/>
            <a:chExt cx="8004286" cy="2408822"/>
          </a:xfrm>
        </p:grpSpPr>
        <p:sp>
          <p:nvSpPr>
            <p:cNvPr id="7" name="TextBox 6"/>
            <p:cNvSpPr txBox="1"/>
            <p:nvPr/>
          </p:nvSpPr>
          <p:spPr>
            <a:xfrm>
              <a:off x="1718438" y="997207"/>
              <a:ext cx="3499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positive training samples</a:t>
              </a:r>
              <a:endParaRPr lang="en-US" b="1" dirty="0">
                <a:latin typeface="+mn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66" y="911363"/>
              <a:ext cx="822960" cy="54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718438" y="1580054"/>
              <a:ext cx="3615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negative  training samples</a:t>
              </a:r>
              <a:endParaRPr lang="en-US" b="1" dirty="0">
                <a:latin typeface="+mn-lt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836" y="1517070"/>
              <a:ext cx="84582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6302" y="930413"/>
              <a:ext cx="220218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6302" y="1528500"/>
              <a:ext cx="2369820" cy="47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986" y="2104828"/>
              <a:ext cx="731520" cy="56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2326" y="2832505"/>
              <a:ext cx="624840" cy="48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718438" y="2202102"/>
              <a:ext cx="4829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the feature of the </a:t>
              </a:r>
              <a:r>
                <a:rPr lang="en-US" b="1" dirty="0" err="1" smtClean="0">
                  <a:latin typeface="+mn-lt"/>
                </a:rPr>
                <a:t>ith</a:t>
              </a:r>
              <a:r>
                <a:rPr lang="en-US" b="1" dirty="0" smtClean="0">
                  <a:latin typeface="+mn-lt"/>
                </a:rPr>
                <a:t> blocks of</a:t>
              </a:r>
              <a:endParaRPr lang="en-US" b="1" dirty="0">
                <a:latin typeface="+mn-lt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6302" y="2116258"/>
              <a:ext cx="822960" cy="54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718438" y="2887869"/>
              <a:ext cx="4829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the feature of the </a:t>
              </a:r>
              <a:r>
                <a:rPr lang="en-US" b="1" dirty="0" err="1" smtClean="0">
                  <a:latin typeface="+mn-lt"/>
                </a:rPr>
                <a:t>ith</a:t>
              </a:r>
              <a:r>
                <a:rPr lang="en-US" b="1" dirty="0" smtClean="0">
                  <a:latin typeface="+mn-lt"/>
                </a:rPr>
                <a:t> blocks of</a:t>
              </a:r>
              <a:endParaRPr lang="en-US" b="1" dirty="0">
                <a:latin typeface="+mn-lt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6302" y="2824885"/>
              <a:ext cx="84582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222" y="2266949"/>
            <a:ext cx="618744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677917" y="2839764"/>
            <a:ext cx="8040613" cy="1845145"/>
            <a:chOff x="677917" y="2839764"/>
            <a:chExt cx="8040613" cy="18451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7917" y="3544766"/>
              <a:ext cx="6607493" cy="114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38357" y="2839764"/>
              <a:ext cx="1380173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657387" y="4162915"/>
            <a:ext cx="8171293" cy="1113473"/>
            <a:chOff x="720451" y="4304809"/>
            <a:chExt cx="8171293" cy="1113473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451" y="4304809"/>
              <a:ext cx="5127308" cy="111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64799" y="4347028"/>
              <a:ext cx="2226945" cy="54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63133" y="5617028"/>
            <a:ext cx="8472431" cy="771892"/>
            <a:chOff x="748555" y="5510153"/>
            <a:chExt cx="8008884" cy="771892"/>
          </a:xfrm>
        </p:grpSpPr>
        <p:sp>
          <p:nvSpPr>
            <p:cNvPr id="27" name="TextBox 26"/>
            <p:cNvSpPr txBox="1"/>
            <p:nvPr/>
          </p:nvSpPr>
          <p:spPr>
            <a:xfrm>
              <a:off x="748555" y="5510153"/>
              <a:ext cx="80088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+mj-lt"/>
                </a:rPr>
                <a:t>This approach of distributing the constant bias keeps the relative bias ratio     across the whole training dataset.</a:t>
              </a:r>
              <a:endParaRPr lang="en-US" sz="2200" dirty="0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31333" y="5908665"/>
              <a:ext cx="266700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46398" y="4382767"/>
            <a:ext cx="4793933" cy="12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21371 -0.0918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6198 -0.1011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2882 -0.0506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23264 -0.0763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8288977" cy="609600"/>
          </a:xfrm>
        </p:spPr>
        <p:txBody>
          <a:bodyPr/>
          <a:lstStyle/>
          <a:p>
            <a:r>
              <a:rPr lang="en-US" sz="2300" dirty="0" smtClean="0"/>
              <a:t>Segmenting the local classifiers for occlusion inference</a:t>
            </a:r>
            <a:endParaRPr lang="en-US" sz="23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2158" y="1850199"/>
            <a:ext cx="8984956" cy="3256190"/>
            <a:chOff x="997528" y="3120860"/>
            <a:chExt cx="8172851" cy="27559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7528" y="3120860"/>
              <a:ext cx="7254240" cy="222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641399" y="5415148"/>
              <a:ext cx="7528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+mj-lt"/>
                </a:rPr>
                <a:t>The </a:t>
              </a:r>
              <a:r>
                <a:rPr lang="en-US" sz="2400" dirty="0" smtClean="0"/>
                <a:t>over all occlusion reasoning/handling framework.</a:t>
              </a:r>
              <a:endParaRPr lang="en-US" sz="22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occlusion_handlin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63" y="1852551"/>
            <a:ext cx="8288946" cy="253569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549" y="2174050"/>
            <a:ext cx="6915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7346" y="3271827"/>
            <a:ext cx="8201025" cy="2833046"/>
            <a:chOff x="477346" y="3299123"/>
            <a:chExt cx="8201025" cy="2833046"/>
          </a:xfrm>
        </p:grpSpPr>
        <p:sp>
          <p:nvSpPr>
            <p:cNvPr id="10" name="TextBox 9"/>
            <p:cNvSpPr txBox="1"/>
            <p:nvPr/>
          </p:nvSpPr>
          <p:spPr>
            <a:xfrm>
              <a:off x="2306472" y="5732059"/>
              <a:ext cx="4940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Samples of corrected miss detection</a:t>
              </a:r>
              <a:endParaRPr lang="en-US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7346" y="3299123"/>
              <a:ext cx="8201025" cy="238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057" t="5634" r="4207" b="3590"/>
          <a:stretch>
            <a:fillRect/>
          </a:stretch>
        </p:blipFill>
        <p:spPr bwMode="auto">
          <a:xfrm>
            <a:off x="114185" y="873455"/>
            <a:ext cx="5899188" cy="430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4" y="152400"/>
            <a:ext cx="8138947" cy="609600"/>
          </a:xfrm>
        </p:spPr>
        <p:txBody>
          <a:bodyPr/>
          <a:lstStyle/>
          <a:p>
            <a:r>
              <a:rPr lang="en-US" sz="2400" dirty="0" smtClean="0"/>
              <a:t>The detection performance with occlusion handling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0" y="2011623"/>
            <a:ext cx="909208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0" y="4369165"/>
            <a:ext cx="9075896" cy="11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56" y="3189688"/>
            <a:ext cx="9059704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949538" y="938151"/>
            <a:ext cx="3040083" cy="55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detection rate improvement is less than 1% for INRIA Dataset.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very few occluded pedestrians in INRIA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dataset.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28 images with occlusion are missed  by HOG-LBP detector when FPPW=10</a:t>
            </a:r>
            <a:r>
              <a:rPr lang="en-US" sz="2000" kern="0" baseline="30000" dirty="0" smtClean="0">
                <a:latin typeface="+mn-lt"/>
                <a:cs typeface="+mn-cs"/>
              </a:rPr>
              <a:t>-6</a:t>
            </a:r>
            <a:endParaRPr lang="en-US" sz="2000" kern="0" dirty="0" smtClean="0">
              <a:latin typeface="+mn-lt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occlusion handling pickup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of them.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 bwMode="auto">
          <a:xfrm flipH="1">
            <a:off x="5712030" y="5545775"/>
            <a:ext cx="546262" cy="320635"/>
          </a:xfrm>
          <a:prstGeom prst="rightArrow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94E-6 L -0.09739 0.1544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7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25278 L -1.66667E-6 -0.5224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5278 L 0.00104 -0.630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occlusions to  INRIA dataset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44" y="894640"/>
            <a:ext cx="6677978" cy="55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47" y="1496289"/>
            <a:ext cx="2102522" cy="37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2" y="152400"/>
            <a:ext cx="8124413" cy="609600"/>
          </a:xfrm>
        </p:spPr>
        <p:txBody>
          <a:bodyPr/>
          <a:lstStyle/>
          <a:p>
            <a:r>
              <a:rPr lang="en-US" sz="2400" dirty="0" smtClean="0"/>
              <a:t>Evaluation using </a:t>
            </a:r>
            <a:r>
              <a:rPr lang="en-US" sz="2400" b="1" dirty="0" smtClean="0">
                <a:solidFill>
                  <a:srgbClr val="000099"/>
                </a:solidFill>
              </a:rPr>
              <a:t>F</a:t>
            </a:r>
            <a:r>
              <a:rPr lang="en-US" sz="2400" dirty="0" smtClean="0"/>
              <a:t>alse </a:t>
            </a:r>
            <a:r>
              <a:rPr lang="en-US" sz="2400" b="1" dirty="0" smtClean="0">
                <a:solidFill>
                  <a:srgbClr val="000099"/>
                </a:solidFill>
              </a:rPr>
              <a:t>P</a:t>
            </a:r>
            <a:r>
              <a:rPr lang="en-US" sz="2400" dirty="0" smtClean="0"/>
              <a:t>ositive </a:t>
            </a:r>
            <a:r>
              <a:rPr lang="en-US" sz="2400" b="1" dirty="0" smtClean="0">
                <a:solidFill>
                  <a:srgbClr val="000099"/>
                </a:solidFill>
              </a:rPr>
              <a:t>P</a:t>
            </a:r>
            <a:r>
              <a:rPr lang="en-US" sz="2400" dirty="0" smtClean="0"/>
              <a:t>er scanning </a:t>
            </a:r>
            <a:r>
              <a:rPr lang="en-US" sz="2400" b="1" dirty="0" err="1" smtClean="0">
                <a:solidFill>
                  <a:srgbClr val="000099"/>
                </a:solidFill>
              </a:rPr>
              <a:t>I</a:t>
            </a:r>
            <a:r>
              <a:rPr lang="en-US" sz="2400" dirty="0" err="1" smtClean="0"/>
              <a:t>mange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0099"/>
                </a:solidFill>
              </a:rPr>
              <a:t>FPPI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382"/>
          <a:stretch>
            <a:fillRect/>
          </a:stretch>
        </p:blipFill>
        <p:spPr bwMode="auto">
          <a:xfrm>
            <a:off x="40303" y="1072485"/>
            <a:ext cx="6467375" cy="524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55275" y="701107"/>
            <a:ext cx="2895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[1] </a:t>
            </a:r>
            <a:r>
              <a:rPr lang="en-US" sz="1400" dirty="0" smtClean="0"/>
              <a:t>P. </a:t>
            </a:r>
            <a:r>
              <a:rPr lang="en-US" sz="1400" dirty="0" err="1" smtClean="0"/>
              <a:t>Sabzmeydani</a:t>
            </a:r>
            <a:r>
              <a:rPr lang="en-US" sz="1400" dirty="0" smtClean="0"/>
              <a:t> and G. Mori. Detecting pedestrians by learning </a:t>
            </a:r>
            <a:r>
              <a:rPr lang="en-US" sz="1400" dirty="0" err="1" smtClean="0"/>
              <a:t>shapelet</a:t>
            </a:r>
            <a:r>
              <a:rPr lang="en-US" sz="1400" dirty="0" smtClean="0"/>
              <a:t> features.</a:t>
            </a:r>
          </a:p>
          <a:p>
            <a:r>
              <a:rPr lang="fr-FR" sz="1400" dirty="0" smtClean="0"/>
              <a:t>In </a:t>
            </a:r>
            <a:r>
              <a:rPr lang="fr-FR" sz="1400" i="1" dirty="0" smtClean="0"/>
              <a:t>CVPR 2007.</a:t>
            </a:r>
            <a:endParaRPr lang="it-IT" sz="1400" dirty="0" smtClean="0"/>
          </a:p>
          <a:p>
            <a:r>
              <a:rPr lang="en-US" sz="1400" b="1" u="sng" dirty="0" smtClean="0">
                <a:solidFill>
                  <a:srgbClr val="0000FF"/>
                </a:solidFill>
              </a:rPr>
              <a:t>[2] </a:t>
            </a:r>
            <a:r>
              <a:rPr lang="en-US" sz="1400" dirty="0" smtClean="0"/>
              <a:t>P. Dollar, Z. </a:t>
            </a:r>
            <a:r>
              <a:rPr lang="en-US" sz="1400" dirty="0" err="1" smtClean="0"/>
              <a:t>Tu</a:t>
            </a:r>
            <a:r>
              <a:rPr lang="en-US" sz="1400" dirty="0" smtClean="0"/>
              <a:t>, H. Tao, and S. </a:t>
            </a:r>
            <a:r>
              <a:rPr lang="en-US" sz="1400" dirty="0" err="1" smtClean="0"/>
              <a:t>Belongie</a:t>
            </a:r>
            <a:r>
              <a:rPr lang="en-US" sz="1400" dirty="0" smtClean="0"/>
              <a:t>. Feature mining for image classification. In </a:t>
            </a:r>
            <a:r>
              <a:rPr lang="en-US" sz="1400" i="1" dirty="0" smtClean="0"/>
              <a:t>CVPR 2007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FF00"/>
                </a:solidFill>
              </a:rPr>
              <a:t>[3] </a:t>
            </a:r>
            <a:r>
              <a:rPr lang="en-US" sz="1400" dirty="0" smtClean="0"/>
              <a:t>S. </a:t>
            </a:r>
            <a:r>
              <a:rPr lang="en-US" sz="1400" dirty="0" err="1" smtClean="0"/>
              <a:t>Maji</a:t>
            </a:r>
            <a:r>
              <a:rPr lang="en-US" sz="1400" dirty="0" smtClean="0"/>
              <a:t>, A. Berg, and J. </a:t>
            </a:r>
            <a:r>
              <a:rPr lang="en-US" sz="1400" dirty="0" err="1" smtClean="0"/>
              <a:t>Malik</a:t>
            </a:r>
            <a:r>
              <a:rPr lang="en-US" sz="1400" dirty="0" smtClean="0"/>
              <a:t>, “Classification using intersection kernel support vector machines is efficient,” in CVPR 2008.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[4] </a:t>
            </a:r>
            <a:r>
              <a:rPr lang="en-US" sz="1400" dirty="0" smtClean="0"/>
              <a:t>N. </a:t>
            </a:r>
            <a:r>
              <a:rPr lang="en-US" sz="1400" dirty="0" err="1" smtClean="0"/>
              <a:t>Dalal</a:t>
            </a:r>
            <a:r>
              <a:rPr lang="en-US" sz="1400" dirty="0" smtClean="0"/>
              <a:t> and B. </a:t>
            </a:r>
            <a:r>
              <a:rPr lang="en-US" sz="1400" dirty="0" err="1" smtClean="0"/>
              <a:t>Triggs</a:t>
            </a:r>
            <a:r>
              <a:rPr lang="en-US" sz="1400" dirty="0" smtClean="0"/>
              <a:t>, “Histograms of oriented gradients for human detection,” in CVPR, </a:t>
            </a:r>
            <a:r>
              <a:rPr lang="it-IT" sz="1400" dirty="0" smtClean="0"/>
              <a:t>2005.</a:t>
            </a:r>
            <a:r>
              <a:rPr lang="en-US" sz="1400" dirty="0" smtClean="0"/>
              <a:t> </a:t>
            </a:r>
          </a:p>
          <a:p>
            <a:r>
              <a:rPr lang="en-US" sz="1400" b="1" u="sng" dirty="0" smtClean="0">
                <a:solidFill>
                  <a:srgbClr val="FF0000"/>
                </a:solidFill>
              </a:rPr>
              <a:t>[5] </a:t>
            </a:r>
            <a:r>
              <a:rPr lang="en-US" sz="1400" dirty="0" smtClean="0"/>
              <a:t>P. </a:t>
            </a:r>
            <a:r>
              <a:rPr lang="en-US" sz="1400" dirty="0" err="1" smtClean="0"/>
              <a:t>Felzenszwalb</a:t>
            </a:r>
            <a:r>
              <a:rPr lang="en-US" sz="1400" dirty="0" smtClean="0"/>
              <a:t>, D. </a:t>
            </a:r>
            <a:r>
              <a:rPr lang="en-US" sz="1400" dirty="0" err="1" smtClean="0"/>
              <a:t>McAllester</a:t>
            </a:r>
            <a:r>
              <a:rPr lang="en-US" sz="1400" dirty="0" smtClean="0"/>
              <a:t>, and D. </a:t>
            </a:r>
            <a:r>
              <a:rPr lang="en-US" sz="1400" dirty="0" err="1" smtClean="0"/>
              <a:t>Ramanan</a:t>
            </a:r>
            <a:r>
              <a:rPr lang="en-US" sz="1400" dirty="0" smtClean="0"/>
              <a:t>. A discriminatively trained,</a:t>
            </a:r>
          </a:p>
          <a:p>
            <a:r>
              <a:rPr lang="en-US" sz="1400" dirty="0" err="1" smtClean="0"/>
              <a:t>multiscale</a:t>
            </a:r>
            <a:r>
              <a:rPr lang="en-US" sz="1400" dirty="0" smtClean="0"/>
              <a:t>, deformable part model. In </a:t>
            </a:r>
            <a:r>
              <a:rPr lang="en-US" sz="1400" i="1" dirty="0" smtClean="0"/>
              <a:t>CVPR, 2008.</a:t>
            </a:r>
            <a:endParaRPr lang="en-US" sz="1400" u="sng" dirty="0" smtClean="0"/>
          </a:p>
          <a:p>
            <a:r>
              <a:rPr lang="en-US" sz="1400" b="1" dirty="0" smtClean="0">
                <a:solidFill>
                  <a:srgbClr val="FF33CC"/>
                </a:solidFill>
              </a:rPr>
              <a:t>[6] </a:t>
            </a:r>
            <a:r>
              <a:rPr lang="en-US" sz="1400" dirty="0" err="1" smtClean="0"/>
              <a:t>C.Wojek</a:t>
            </a:r>
            <a:r>
              <a:rPr lang="en-US" sz="1400" dirty="0" smtClean="0"/>
              <a:t> and B. </a:t>
            </a:r>
            <a:r>
              <a:rPr lang="en-US" sz="1400" dirty="0" err="1" smtClean="0"/>
              <a:t>Schiele</a:t>
            </a:r>
            <a:r>
              <a:rPr lang="en-US" sz="1400" dirty="0" smtClean="0"/>
              <a:t>. A performance evaluation of single and multi-feature people detection. </a:t>
            </a:r>
            <a:r>
              <a:rPr lang="en-US" sz="1400" i="1" dirty="0" smtClean="0"/>
              <a:t>DAGM</a:t>
            </a:r>
            <a:r>
              <a:rPr lang="de-DE" sz="1400" i="1" dirty="0" smtClean="0"/>
              <a:t> 2008. </a:t>
            </a:r>
            <a:endParaRPr lang="en-US" sz="1400" dirty="0" smtClean="0"/>
          </a:p>
          <a:p>
            <a:r>
              <a:rPr lang="en-US" sz="1400" b="1" dirty="0" smtClean="0"/>
              <a:t>[7], </a:t>
            </a:r>
            <a:r>
              <a:rPr lang="en-US" sz="1400" b="1" dirty="0" smtClean="0">
                <a:solidFill>
                  <a:srgbClr val="FF0000"/>
                </a:solidFill>
              </a:rPr>
              <a:t>[8] </a:t>
            </a:r>
            <a:r>
              <a:rPr lang="en-US" sz="1400" dirty="0" smtClean="0"/>
              <a:t>HOG-LBP w/o occlusion handling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083" y="0"/>
            <a:ext cx="7136449" cy="6636261"/>
            <a:chOff x="487292" y="-15766"/>
            <a:chExt cx="7136449" cy="6636261"/>
          </a:xfrm>
        </p:grpSpPr>
        <p:pic>
          <p:nvPicPr>
            <p:cNvPr id="7" name="Picture 6" descr="_voc2009_comp3_person_1.0.png"/>
            <p:cNvPicPr>
              <a:picLocks noChangeAspect="1"/>
            </p:cNvPicPr>
            <p:nvPr/>
          </p:nvPicPr>
          <p:blipFill>
            <a:blip r:embed="rId2" cstate="print"/>
            <a:srcRect l="11127" t="5733" r="30563" b="8944"/>
            <a:stretch>
              <a:fillRect/>
            </a:stretch>
          </p:blipFill>
          <p:spPr>
            <a:xfrm>
              <a:off x="887104" y="0"/>
              <a:ext cx="6289126" cy="6304317"/>
            </a:xfrm>
            <a:prstGeom prst="rect">
              <a:avLst/>
            </a:prstGeom>
          </p:spPr>
        </p:pic>
        <p:pic>
          <p:nvPicPr>
            <p:cNvPr id="8" name="Picture 7" descr="_voc2009_comp3_person_1.0.png"/>
            <p:cNvPicPr>
              <a:picLocks noChangeAspect="1"/>
            </p:cNvPicPr>
            <p:nvPr/>
          </p:nvPicPr>
          <p:blipFill>
            <a:blip r:embed="rId2" cstate="print"/>
            <a:srcRect l="69364" t="7241" r="9406" b="64667"/>
            <a:stretch>
              <a:fillRect/>
            </a:stretch>
          </p:blipFill>
          <p:spPr>
            <a:xfrm>
              <a:off x="4065444" y="-15766"/>
              <a:ext cx="3558297" cy="32251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7292" y="2621270"/>
              <a:ext cx="461665" cy="141936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precision</a:t>
              </a:r>
              <a:endParaRPr lang="en-US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421526" y="5679979"/>
              <a:ext cx="461665" cy="141936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recall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14547" y="4013859"/>
            <a:ext cx="2707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Average Precision:</a:t>
            </a:r>
          </a:p>
          <a:p>
            <a:r>
              <a:rPr lang="en-US" dirty="0" err="1" smtClean="0">
                <a:latin typeface="+mj-lt"/>
              </a:rPr>
              <a:t>UoCTTI</a:t>
            </a:r>
            <a:r>
              <a:rPr lang="en-US" dirty="0" smtClean="0">
                <a:latin typeface="+mj-lt"/>
              </a:rPr>
              <a:t>:	41.5</a:t>
            </a:r>
          </a:p>
          <a:p>
            <a:r>
              <a:rPr lang="en-US" dirty="0" smtClean="0">
                <a:latin typeface="+mj-lt"/>
              </a:rPr>
              <a:t>U of Missouri:	37.0</a:t>
            </a:r>
          </a:p>
          <a:p>
            <a:r>
              <a:rPr lang="en-US" dirty="0" err="1" smtClean="0">
                <a:latin typeface="+mj-lt"/>
              </a:rPr>
              <a:t>Oxford_MKL</a:t>
            </a:r>
            <a:r>
              <a:rPr lang="en-US" dirty="0" smtClean="0">
                <a:latin typeface="+mj-lt"/>
              </a:rPr>
              <a:t>:	21.6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469579" y="0"/>
            <a:ext cx="1674421" cy="997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92" y="1303090"/>
            <a:ext cx="2223862" cy="478221"/>
          </a:xfrm>
        </p:spPr>
        <p:txBody>
          <a:bodyPr/>
          <a:lstStyle/>
          <a:p>
            <a:r>
              <a:rPr lang="en-US" sz="2800" dirty="0" smtClean="0"/>
              <a:t>Pascal 2009 Grand Challenge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 in </a:t>
            </a:r>
            <a:r>
              <a:rPr lang="en-US" dirty="0" err="1" smtClean="0"/>
              <a:t>Geoint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" name="Picture 20" descr="ge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36"/>
            <a:ext cx="9144000" cy="4608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Issue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128156"/>
            <a:ext cx="8330096" cy="4639160"/>
          </a:xfrm>
        </p:spPr>
        <p:txBody>
          <a:bodyPr/>
          <a:lstStyle/>
          <a:p>
            <a:r>
              <a:rPr lang="en-US" dirty="0" smtClean="0"/>
              <a:t>Many factors affect FFPI: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dirty="0" err="1" smtClean="0"/>
              <a:t>nonmaximum</a:t>
            </a:r>
            <a:r>
              <a:rPr lang="en-US" dirty="0" smtClean="0"/>
              <a:t> suppression,  bandwidth of </a:t>
            </a:r>
            <a:r>
              <a:rPr lang="en-US" dirty="0" err="1" smtClean="0"/>
              <a:t>meanshift</a:t>
            </a:r>
            <a:r>
              <a:rPr lang="en-US" dirty="0" smtClean="0"/>
              <a:t>, local </a:t>
            </a:r>
            <a:r>
              <a:rPr lang="en-US" dirty="0" err="1" smtClean="0"/>
              <a:t>thresholding</a:t>
            </a:r>
            <a:r>
              <a:rPr lang="en-US" dirty="0" smtClean="0"/>
              <a:t>/filtering before merging.</a:t>
            </a:r>
          </a:p>
          <a:p>
            <a:r>
              <a:rPr lang="en-US" dirty="0" smtClean="0"/>
              <a:t>Therefore:</a:t>
            </a:r>
          </a:p>
          <a:p>
            <a:pPr lvl="1"/>
            <a:r>
              <a:rPr lang="en-US" dirty="0" smtClean="0"/>
              <a:t>Using FPPW for sliding window classifier to select feature and classification scheme.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WARNING: avoid encoding the class label implicitly</a:t>
            </a:r>
            <a:endParaRPr lang="en-US" dirty="0" smtClean="0"/>
          </a:p>
          <a:p>
            <a:pPr lvl="1"/>
            <a:r>
              <a:rPr lang="en-US" dirty="0" smtClean="0"/>
              <a:t>Using FPPI to evaluate the over all performance of the detector, can be used as a protocol to compare all kinds of detectors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Human detection, </a:t>
            </a:r>
            <a:r>
              <a:rPr lang="en-US" dirty="0" smtClean="0"/>
              <a:t>or more generally, object detection, has wide applications</a:t>
            </a:r>
            <a:endParaRPr lang="en-US" dirty="0"/>
          </a:p>
          <a:p>
            <a:r>
              <a:rPr lang="en-US" dirty="0" smtClean="0"/>
              <a:t>Currently, </a:t>
            </a:r>
            <a:r>
              <a:rPr lang="en-US" dirty="0"/>
              <a:t>S</a:t>
            </a:r>
            <a:r>
              <a:rPr lang="en-US" dirty="0" smtClean="0"/>
              <a:t>liding </a:t>
            </a:r>
            <a:r>
              <a:rPr lang="en-US" dirty="0"/>
              <a:t>W</a:t>
            </a:r>
            <a:r>
              <a:rPr lang="en-US" dirty="0" smtClean="0"/>
              <a:t>indow </a:t>
            </a:r>
            <a:r>
              <a:rPr lang="en-US" dirty="0"/>
              <a:t>C</a:t>
            </a:r>
            <a:r>
              <a:rPr lang="en-US" dirty="0" smtClean="0"/>
              <a:t>lassifiers (SWC) achieves the best performance in object detection</a:t>
            </a:r>
          </a:p>
          <a:p>
            <a:pPr lvl="1"/>
            <a:r>
              <a:rPr lang="en-US" sz="1600" dirty="0" smtClean="0"/>
              <a:t>“Sliding window classifier predominant”</a:t>
            </a:r>
            <a:br>
              <a:rPr lang="en-US" sz="1600" dirty="0" smtClean="0"/>
            </a:br>
            <a:r>
              <a:rPr lang="en-US" sz="1400" dirty="0" smtClean="0"/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Everingham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smtClean="0"/>
              <a:t>et al. </a:t>
            </a:r>
            <a:r>
              <a:rPr lang="en-US" sz="1400" i="1" dirty="0" smtClean="0"/>
              <a:t>The PASCAL Visual Object Classes Challenge workshop 2008, 2009</a:t>
            </a:r>
            <a:r>
              <a:rPr lang="en-US" sz="1400" dirty="0" smtClean="0"/>
              <a:t>)</a:t>
            </a:r>
          </a:p>
          <a:p>
            <a:pPr lvl="1"/>
            <a:r>
              <a:rPr lang="en-US" sz="1600" dirty="0" smtClean="0"/>
              <a:t>-“HOG tends to outperform other methods surveyed,”</a:t>
            </a:r>
            <a:br>
              <a:rPr lang="en-US" sz="1600" dirty="0" smtClean="0"/>
            </a:br>
            <a:r>
              <a:rPr lang="en-US" sz="1400" dirty="0" smtClean="0"/>
              <a:t>(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Dollar </a:t>
            </a:r>
            <a:r>
              <a:rPr lang="en-US" sz="1400" dirty="0" smtClean="0"/>
              <a:t>et al. “Pedestrian Detection: A Benchmark”</a:t>
            </a:r>
            <a:r>
              <a:rPr lang="en-US" sz="1400" i="1" dirty="0" smtClean="0"/>
              <a:t>, CVPR2009)</a:t>
            </a:r>
            <a:endParaRPr lang="en-US" dirty="0" smtClean="0"/>
          </a:p>
          <a:p>
            <a:r>
              <a:rPr lang="en-US" dirty="0" smtClean="0"/>
              <a:t>But still, lots of things need to be improved for SWCs </a:t>
            </a:r>
          </a:p>
          <a:p>
            <a:pPr lvl="1"/>
            <a:r>
              <a:rPr lang="en-US" dirty="0" smtClean="0"/>
              <a:t>More robust features are always desirable</a:t>
            </a:r>
          </a:p>
          <a:p>
            <a:pPr lvl="1"/>
            <a:r>
              <a:rPr lang="en-US" dirty="0" smtClean="0"/>
              <a:t>Compared with part-based detector, sliding window approach handles occlusion poorly</a:t>
            </a:r>
          </a:p>
        </p:txBody>
      </p:sp>
      <p:pic>
        <p:nvPicPr>
          <p:cNvPr id="1026" name="Picture 2" descr="C:\TonyLaptopBackup\D\Presentations\ICCV09\materials\Iccv figure\2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14" y="856061"/>
            <a:ext cx="4400467" cy="33003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84B9-590C-44BB-8295-35729144E8B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93C4-5D38-445B-B904-10FE2DEE8024}" type="datetime1">
              <a:rPr lang="en-US" smtClean="0"/>
              <a:pPr/>
              <a:t>9/28/2009</a:t>
            </a:fld>
            <a:endParaRPr lang="en-US" dirty="0"/>
          </a:p>
        </p:txBody>
      </p:sp>
      <p:sp>
        <p:nvSpPr>
          <p:cNvPr id="9" name="Rectangle 12"/>
          <p:cNvSpPr>
            <a:spLocks noChangeAspect="1" noChangeArrowheads="1"/>
          </p:cNvSpPr>
          <p:nvPr/>
        </p:nvSpPr>
        <p:spPr bwMode="auto">
          <a:xfrm>
            <a:off x="160297" y="876121"/>
            <a:ext cx="594122" cy="1133475"/>
          </a:xfrm>
          <a:prstGeom prst="rect">
            <a:avLst/>
          </a:prstGeom>
          <a:noFill/>
          <a:ln w="38100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4554662" y="2514318"/>
            <a:ext cx="431800" cy="0"/>
          </a:xfrm>
          <a:prstGeom prst="line">
            <a:avLst/>
          </a:prstGeom>
          <a:noFill/>
          <a:ln w="38100" cap="sq">
            <a:solidFill>
              <a:srgbClr val="000099"/>
            </a:solidFill>
            <a:round/>
            <a:headEnd type="none" w="sm" len="sm"/>
            <a:tailEnd type="triangle" w="lg" len="med"/>
          </a:ln>
        </p:spPr>
        <p:txBody>
          <a:bodyPr wrap="non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5842660" y="2544416"/>
            <a:ext cx="271893" cy="4900"/>
          </a:xfrm>
          <a:prstGeom prst="line">
            <a:avLst/>
          </a:prstGeom>
          <a:noFill/>
          <a:ln w="38100" cap="sq">
            <a:solidFill>
              <a:srgbClr val="000099"/>
            </a:solidFill>
            <a:round/>
            <a:headEnd type="none" w="sm" len="sm"/>
            <a:tailEnd type="triangle" w="lg" len="med"/>
          </a:ln>
        </p:spPr>
        <p:txBody>
          <a:bodyPr wrap="squar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15" name="Rectangle 22"/>
          <p:cNvSpPr>
            <a:spLocks noChangeAspect="1" noChangeArrowheads="1"/>
          </p:cNvSpPr>
          <p:nvPr/>
        </p:nvSpPr>
        <p:spPr bwMode="auto">
          <a:xfrm>
            <a:off x="161884" y="874534"/>
            <a:ext cx="806768" cy="1513523"/>
          </a:xfrm>
          <a:prstGeom prst="rect">
            <a:avLst/>
          </a:prstGeom>
          <a:noFill/>
          <a:ln w="38100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092042" y="1888223"/>
            <a:ext cx="3051958" cy="1323439"/>
            <a:chOff x="2458193" y="2173185"/>
            <a:chExt cx="3051958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458193" y="2173185"/>
              <a:ext cx="30519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latin typeface="+mn-lt"/>
                </a:rPr>
                <a:t>Binary Classifier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Pos</a:t>
              </a:r>
              <a:r>
                <a:rPr lang="en-US" sz="1600" dirty="0" smtClean="0">
                  <a:latin typeface="+mn-lt"/>
                </a:rPr>
                <a:t>: patch with a human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 err="1" smtClean="0">
                  <a:solidFill>
                    <a:srgbClr val="0000FF"/>
                  </a:solidFill>
                  <a:latin typeface="+mn-lt"/>
                </a:rPr>
                <a:t>Neg</a:t>
              </a:r>
              <a:r>
                <a:rPr lang="en-US" sz="1600" dirty="0" smtClean="0">
                  <a:latin typeface="+mn-lt"/>
                </a:rPr>
                <a:t>: patch with no human</a:t>
              </a:r>
            </a:p>
            <a:p>
              <a:endParaRPr lang="en-US" sz="1600" dirty="0"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470067" y="2185060"/>
              <a:ext cx="2909455" cy="109253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873" y="1671748"/>
            <a:ext cx="812800" cy="16383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0.19306 -0.00393 0.38611 -0.0067 0.38438 -0.00347 C 0.38299 0.00023 -0.01163 0.0155 -0.00972 0.0222 C -0.00747 0.02914 0.39653 0.03145 0.39653 0.03793 C 0.39653 0.04417 -0.01111 0.05366 -0.00972 0.06198 C -0.00833 0.07054 0.40799 0.0784 0.40451 0.08904 C 0.40087 0.09968 -0.03038 0.11841 -0.0309 0.12651 C -0.03125 0.13437 0.40017 0.13182 0.40052 0.13668 C 0.40087 0.14154 -0.02899 0.14986 -0.0283 0.15634 C -0.02778 0.16305 0.40313 0.17091 0.40451 0.17831 C 0.4059 0.18478 -0.01979 0.1901 -0.02031 0.19935 C -0.02101 0.20837 0.39931 0.22664 0.40052 0.23358 C 0.40174 0.24029 -0.01267 0.23751 -0.01354 0.24214 C -0.01441 0.24653 0.39514 0.25486 0.39531 0.26064 C 0.39549 0.26665 -0.01441 0.27197 -0.01215 0.27637 C -0.01007 0.28076 0.41024 0.28076 0.40868 0.2877 C 0.40781 0.2951 -0.01701 0.31453 -0.01753 0.31915 C -0.01823 0.32424 0.33438 0.31522 0.40451 0.31476 " pathEditMode="relative" rAng="0" ptsTypes="aaaaaaaaaaaaaaaaaA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1.48936E-6 C 0.20225 -0.00578 0.40382 -0.01156 0.39757 -0.00717 C 0.39097 -0.00255 -0.03681 0.02128 -0.03733 0.02821 C -0.03785 0.03469 0.39305 0.0259 0.39323 0.03284 C 0.3934 0.03955 -0.03438 0.06244 -0.03594 0.06961 C -0.03733 0.07655 0.38767 0.06892 0.38472 0.07562 C 0.38177 0.0821 -0.05799 0.09991 -0.05452 0.10962 C -0.0507 0.11933 0.40434 0.12627 0.40573 0.13344 C 0.40764 0.14038 -0.04549 0.14616 -0.04601 0.15263 C -0.04636 0.15888 0.40347 0.16142 0.40312 0.17183 C 0.4026 0.18224 -0.04757 0.20583 -0.04879 0.21461 C -0.05018 0.2234 0.39843 0.21577 0.396 0.22502 C 0.3934 0.23381 -0.06389 0.26341 -0.06407 0.26919 C -0.06424 0.27567 0.31805 0.26202 0.39461 0.26064 " pathEditMode="relative" rAng="0" ptsTypes="aaaaaaaaaaaaaA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uiExpand="1" build="p"/>
      <p:bldP spid="9" grpId="0" animBg="1"/>
      <p:bldP spid="9" grpId="1" animBg="1"/>
      <p:bldP spid="9" grpId="2" animBg="1"/>
      <p:bldP spid="11" grpId="0" animBg="1"/>
      <p:bldP spid="12" grpId="0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24" y="152400"/>
            <a:ext cx="8455230" cy="609600"/>
          </a:xfrm>
        </p:spPr>
        <p:txBody>
          <a:bodyPr/>
          <a:lstStyle/>
          <a:p>
            <a:r>
              <a:rPr lang="en-US" sz="2400" dirty="0" smtClean="0"/>
              <a:t>Speed Issue: do trilinear Interpolation as convolution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3981"/>
            <a:ext cx="4073237" cy="127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68853" y="1073419"/>
            <a:ext cx="3486150" cy="1756474"/>
            <a:chOff x="1878899" y="1037793"/>
            <a:chExt cx="3486150" cy="17564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8899" y="1037793"/>
              <a:ext cx="3486150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382347" y="2424935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Linear interpolation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76" y="873826"/>
            <a:ext cx="4152901" cy="2267136"/>
            <a:chOff x="4137454" y="909451"/>
            <a:chExt cx="4817654" cy="292877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7454" y="909451"/>
              <a:ext cx="4817654" cy="2546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215242" y="3361107"/>
              <a:ext cx="2777937" cy="477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Trilinear </a:t>
              </a:r>
              <a:r>
                <a:rPr lang="en-US" dirty="0" smtClean="0"/>
                <a:t>interpolation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833" b="1572"/>
          <a:stretch>
            <a:fillRect/>
          </a:stretch>
        </p:blipFill>
        <p:spPr bwMode="auto">
          <a:xfrm>
            <a:off x="4231429" y="823080"/>
            <a:ext cx="4912842" cy="45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2355" y="5676406"/>
            <a:ext cx="688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Adjacent histograms cover independent  data after convolution. SPMD, this is very important if you want to use GPU! </a:t>
            </a:r>
            <a:br>
              <a:rPr lang="en-US" dirty="0" smtClean="0"/>
            </a:br>
            <a:r>
              <a:rPr lang="en-US" dirty="0" smtClean="0"/>
              <a:t>Memory bandwidth is more precious than GPU cycles.</a:t>
            </a:r>
            <a:endParaRPr lang="en-US" dirty="0"/>
          </a:p>
        </p:txBody>
      </p:sp>
      <p:sp>
        <p:nvSpPr>
          <p:cNvPr id="16" name="Rectangle 12"/>
          <p:cNvSpPr>
            <a:spLocks noChangeAspect="1" noChangeArrowheads="1"/>
          </p:cNvSpPr>
          <p:nvPr/>
        </p:nvSpPr>
        <p:spPr bwMode="auto">
          <a:xfrm>
            <a:off x="6941106" y="1288023"/>
            <a:ext cx="457221" cy="3715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6619516" y="902525"/>
            <a:ext cx="2263227" cy="2410691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30596" y="3216234"/>
            <a:ext cx="2263227" cy="2410691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67055" y="3239985"/>
            <a:ext cx="2410690" cy="2410691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256" y="4512630"/>
            <a:ext cx="3681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Trilinear interpolation can now be integrated into integral </a:t>
            </a:r>
            <a:r>
              <a:rPr lang="en-US" dirty="0" smtClean="0"/>
              <a:t>histogram, and improve the detection by 3%-4%</a:t>
            </a:r>
            <a:r>
              <a:rPr lang="en-US" dirty="0" smtClean="0"/>
              <a:t>, at FPPW=10</a:t>
            </a:r>
            <a:r>
              <a:rPr lang="en-US" baseline="30000" dirty="0" smtClean="0"/>
              <a:t>-4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347 C 0.05625 -0.00532 0.13559 -0.00671 0.13472 -0.00509 C 0.1342 -0.00301 -0.02813 0.00624 -0.02761 0.0104 C -0.02639 0.01433 0.13993 0.01549 0.13993 0.01965 C 0.13993 0.02335 -0.02795 0.02914 -0.02761 0.03399 C -0.02691 0.03908 0.14462 0.04394 0.14323 0.05018 C 0.14149 0.05643 -0.03611 0.06799 -0.03611 0.07238 C -0.03611 0.07724 0.14132 0.07562 0.14149 0.07863 C 0.14149 0.08163 -0.03542 0.08626 -0.03525 0.09042 C -0.0349 0.09435 0.14253 0.09898 0.14323 0.10314 C 0.14375 0.10754 -0.03177 0.11077 -0.03195 0.11609 C -0.03212 0.12141 0.14114 0.13251 0.14149 0.13644 C 0.14201 0.14084 -0.02847 0.13876 -0.029 0.14176 C -0.02934 0.14454 0.13923 0.14939 0.13923 0.15263 C 0.13941 0.1561 -0.02934 0.15957 -0.02847 0.16211 C -0.02761 0.16489 0.14566 0.16489 0.14496 0.16905 C 0.14444 0.17345 -0.03038 0.18501 -0.03073 0.18779 C -0.0309 0.19125 0.11423 0.1857 0.14323 0.18524 " pathEditMode="relative" rAng="0" ptsTypes="aaaaaaaaaaaaaaaaaA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6" grpId="2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051D-98B2-4353-BAD2-072798DFDEBC}" type="slidenum">
              <a:rPr lang="en-US"/>
              <a:pPr/>
              <a:t>21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Demo</a:t>
            </a:r>
            <a:endParaRPr lang="en-US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HOG-LBP feature achieves the state of the art detection.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Segmentation on local classifications inside sliding window helps to infer occlusion.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Implementing trilinear interpolation as a 2D convolution makes it an addable component of integral histogram.</a:t>
            </a:r>
          </a:p>
          <a:p>
            <a:endParaRPr lang="en-US" dirty="0" smtClean="0"/>
          </a:p>
          <a:p>
            <a:r>
              <a:rPr lang="en-US" dirty="0" smtClean="0"/>
              <a:t>Demo   </a:t>
            </a:r>
          </a:p>
          <a:p>
            <a:pPr lvl="1"/>
            <a:r>
              <a:rPr lang="en-US" dirty="0" smtClean="0"/>
              <a:t>Does it work?    Press keyboard and pray......</a:t>
            </a:r>
          </a:p>
          <a:p>
            <a:pPr lvl="1"/>
            <a:r>
              <a:rPr lang="en-US" dirty="0" smtClean="0"/>
              <a:t>We may still have long way to go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3F6D-EBC2-4360-8449-AE38438E625C}" type="datetime1">
              <a:rPr lang="en-US" smtClean="0"/>
              <a:pPr/>
              <a:t>9/28/2009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0E1-4B41-4BF2-BE38-D807B29F18DE}" type="slidenum">
              <a:rPr lang="en-US"/>
              <a:pPr/>
              <a:t>3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990600"/>
            <a:ext cx="8021638" cy="5486400"/>
          </a:xfrm>
        </p:spPr>
        <p:txBody>
          <a:bodyPr/>
          <a:lstStyle/>
          <a:p>
            <a:r>
              <a:rPr lang="en-US" sz="2800" dirty="0" smtClean="0"/>
              <a:t>The proposed HOG-LBP feature</a:t>
            </a:r>
            <a:endParaRPr lang="en-US" sz="2800" dirty="0"/>
          </a:p>
          <a:p>
            <a:r>
              <a:rPr lang="en-US" sz="2800" dirty="0" smtClean="0"/>
              <a:t>Partial occlusion handling</a:t>
            </a:r>
            <a:endParaRPr lang="en-US" sz="2800" dirty="0"/>
          </a:p>
          <a:p>
            <a:r>
              <a:rPr lang="en-US" sz="2800" dirty="0" smtClean="0"/>
              <a:t>Results and performance evaluation</a:t>
            </a:r>
          </a:p>
          <a:p>
            <a:r>
              <a:rPr lang="en-US" sz="2800" dirty="0" smtClean="0"/>
              <a:t>The speed: making it real-time!</a:t>
            </a:r>
          </a:p>
          <a:p>
            <a:r>
              <a:rPr lang="en-US" sz="2800" dirty="0" smtClean="0"/>
              <a:t>Conclusion and real-time demo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16EA-8356-4D7A-9543-A42B68860B9A}" type="datetime1">
              <a:rPr lang="en-US" smtClean="0"/>
              <a:pPr/>
              <a:t>9/28/2009</a:t>
            </a:fld>
            <a:endParaRPr lang="en-US"/>
          </a:p>
        </p:txBody>
      </p:sp>
      <p:pic>
        <p:nvPicPr>
          <p:cNvPr id="9" name="Picture 8" descr="occlusion_handlin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08" y="3645725"/>
            <a:ext cx="8288946" cy="25356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 and LBP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990600"/>
            <a:ext cx="8351632" cy="5486400"/>
          </a:xfrm>
        </p:spPr>
        <p:txBody>
          <a:bodyPr/>
          <a:lstStyle/>
          <a:p>
            <a:r>
              <a:rPr lang="en-US" dirty="0" smtClean="0"/>
              <a:t>Traditional HOG Feature</a:t>
            </a:r>
            <a:br>
              <a:rPr lang="en-US" dirty="0" smtClean="0"/>
            </a:br>
            <a:r>
              <a:rPr lang="en-US" sz="1800" dirty="0" smtClean="0"/>
              <a:t> -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Dalal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B.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Histograms of oriented gradients for human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detection. </a:t>
            </a:r>
            <a:r>
              <a:rPr lang="fr-F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fr-FR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CVPR 2005, vol. 1, pp. </a:t>
            </a:r>
            <a:r>
              <a:rPr lang="fr-FR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886–893, 2005</a:t>
            </a:r>
            <a:r>
              <a:rPr lang="fr-FR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dirty="0" smtClean="0"/>
          </a:p>
          <a:p>
            <a:r>
              <a:rPr lang="en-US" dirty="0" smtClean="0"/>
              <a:t>Traditional Local Binary Pattern (LBP) feature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LBP operator is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exceptional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texture descriptors</a:t>
            </a:r>
          </a:p>
          <a:p>
            <a:pPr lvl="1"/>
            <a:r>
              <a:rPr lang="en-US" dirty="0" smtClean="0">
                <a:ea typeface="+mn-ea"/>
              </a:rPr>
              <a:t>LBP has achieved good results in face recognition</a:t>
            </a:r>
            <a:br>
              <a:rPr lang="en-US" dirty="0" smtClean="0">
                <a:ea typeface="+mn-ea"/>
              </a:rPr>
            </a:br>
            <a:r>
              <a:rPr lang="en-US" sz="1400" dirty="0" smtClean="0">
                <a:ea typeface="+mn-ea"/>
              </a:rPr>
              <a:t>T. </a:t>
            </a:r>
            <a:r>
              <a:rPr lang="en-US" sz="1400" dirty="0" err="1" smtClean="0">
                <a:ea typeface="+mn-ea"/>
              </a:rPr>
              <a:t>Ahonen</a:t>
            </a:r>
            <a:r>
              <a:rPr lang="en-US" sz="1400" dirty="0" smtClean="0">
                <a:ea typeface="+mn-ea"/>
              </a:rPr>
              <a:t>,  et al. Face description with local binary patterns: Application to face recognition. IEEE PAMI, 28(12):2037–2041, 2006.</a:t>
            </a: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0">
              <a:buClr>
                <a:srgbClr val="CC0000"/>
              </a:buClr>
              <a:buNone/>
            </a:pPr>
            <a:r>
              <a:rPr lang="en-US" sz="1400" dirty="0" smtClean="0">
                <a:ea typeface="+mn-ea"/>
              </a:rPr>
              <a:t/>
            </a:r>
            <a:br>
              <a:rPr lang="en-US" sz="1400" dirty="0" smtClean="0">
                <a:ea typeface="+mn-ea"/>
              </a:rPr>
            </a:br>
            <a:r>
              <a:rPr lang="en-US" sz="1400" dirty="0" smtClean="0">
                <a:ea typeface="+mn-ea"/>
              </a:rPr>
              <a:t/>
            </a:r>
            <a:br>
              <a:rPr lang="en-US" sz="1400" dirty="0" smtClean="0">
                <a:ea typeface="+mn-ea"/>
              </a:rPr>
            </a:br>
            <a:r>
              <a:rPr lang="en-US" sz="1400" dirty="0" smtClean="0">
                <a:ea typeface="+mn-ea"/>
              </a:rPr>
              <a:t/>
            </a:r>
            <a:br>
              <a:rPr lang="en-US" sz="1400" dirty="0" smtClean="0">
                <a:ea typeface="+mn-ea"/>
              </a:rPr>
            </a:br>
            <a:r>
              <a:rPr lang="en-US" sz="1400" dirty="0" smtClean="0">
                <a:ea typeface="+mn-ea"/>
              </a:rPr>
              <a:t/>
            </a:r>
            <a:br>
              <a:rPr lang="en-US" sz="1400" dirty="0" smtClean="0">
                <a:ea typeface="+mn-ea"/>
              </a:rPr>
            </a:br>
            <a:endParaRPr lang="en-US" sz="1400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67576" y="3953925"/>
            <a:ext cx="5840744" cy="2230262"/>
            <a:chOff x="1723838" y="4132057"/>
            <a:chExt cx="5840744" cy="2230262"/>
          </a:xfrm>
        </p:grpSpPr>
        <p:pic>
          <p:nvPicPr>
            <p:cNvPr id="7997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3838" y="4132057"/>
              <a:ext cx="58388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97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2074" y="5962465"/>
              <a:ext cx="5672508" cy="39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st.jpg"/>
          <p:cNvPicPr>
            <a:picLocks noChangeAspect="1"/>
          </p:cNvPicPr>
          <p:nvPr/>
        </p:nvPicPr>
        <p:blipFill>
          <a:blip r:embed="rId2" cstate="print"/>
          <a:srcRect l="10146" r="5844" b="52895"/>
          <a:stretch>
            <a:fillRect/>
          </a:stretch>
        </p:blipFill>
        <p:spPr>
          <a:xfrm>
            <a:off x="4500747" y="4521145"/>
            <a:ext cx="2458192" cy="905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2401"/>
            <a:ext cx="8421297" cy="609600"/>
          </a:xfrm>
        </p:spPr>
        <p:txBody>
          <a:bodyPr/>
          <a:lstStyle/>
          <a:p>
            <a:r>
              <a:rPr lang="en-US" sz="3000" dirty="0" smtClean="0"/>
              <a:t>Cell-structured LBP </a:t>
            </a:r>
            <a:r>
              <a:rPr lang="en-US" sz="1500" i="1" dirty="0" smtClean="0"/>
              <a:t>designed especially for human detection</a:t>
            </a:r>
            <a:endParaRPr lang="en-US" sz="1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63" y="883722"/>
            <a:ext cx="7876619" cy="5486400"/>
          </a:xfrm>
        </p:spPr>
        <p:txBody>
          <a:bodyPr/>
          <a:lstStyle/>
          <a:p>
            <a:pPr lvl="0"/>
            <a:r>
              <a:rPr lang="en-US" altLang="zh-CN" dirty="0" smtClean="0"/>
              <a:t>Holistic LBP histogram for each sliding window achieves poor results.</a:t>
            </a:r>
          </a:p>
          <a:p>
            <a:pPr lvl="0"/>
            <a:r>
              <a:rPr lang="en-US" altLang="zh-CN" dirty="0" smtClean="0"/>
              <a:t>Inspired by the success of the HOG, LBP histograms are constructed for each cell with the size 16by16</a:t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r>
              <a:rPr lang="en-US" altLang="zh-CN" dirty="0" smtClean="0"/>
              <a:t>In contrast to HOG, no block structure is needed if we use L1 normalization.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3143" y="4156363"/>
            <a:ext cx="3230087" cy="2422566"/>
            <a:chOff x="617518" y="4156364"/>
            <a:chExt cx="3230087" cy="2422566"/>
          </a:xfrm>
        </p:grpSpPr>
        <p:pic>
          <p:nvPicPr>
            <p:cNvPr id="2050" name="Picture 2" descr="D:\Human Detection\OldImg\Picture 3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518" y="4156364"/>
              <a:ext cx="3230087" cy="242256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1418126" y="4678879"/>
              <a:ext cx="1016315" cy="1805049"/>
            </a:xfrm>
            <a:prstGeom prst="rect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6913" y="4673534"/>
          <a:ext cx="1041400" cy="18103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22161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7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urved Up Arrow 11"/>
          <p:cNvSpPr/>
          <p:nvPr/>
        </p:nvSpPr>
        <p:spPr bwMode="auto">
          <a:xfrm rot="20201706" flipV="1">
            <a:off x="1638170" y="3876105"/>
            <a:ext cx="3847962" cy="1395232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11387" y="4263242"/>
            <a:ext cx="1235034" cy="1615044"/>
            <a:chOff x="5011387" y="4263242"/>
            <a:chExt cx="1235034" cy="1615044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5400000">
              <a:off x="4946073" y="4447309"/>
              <a:ext cx="1365662" cy="12350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6200000" flipV="1">
              <a:off x="4839195" y="4708566"/>
              <a:ext cx="1615044" cy="72439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4144488" y="5812763"/>
            <a:ext cx="4454087" cy="517982"/>
            <a:chOff x="4251366" y="5694010"/>
            <a:chExt cx="4454087" cy="517982"/>
          </a:xfrm>
        </p:grpSpPr>
        <p:pic>
          <p:nvPicPr>
            <p:cNvPr id="24" name="Picture 23" descr="hist.jpg"/>
            <p:cNvPicPr>
              <a:picLocks noChangeAspect="1"/>
            </p:cNvPicPr>
            <p:nvPr/>
          </p:nvPicPr>
          <p:blipFill>
            <a:blip r:embed="rId4" cstate="print"/>
            <a:srcRect b="51486"/>
            <a:stretch>
              <a:fillRect/>
            </a:stretch>
          </p:blipFill>
          <p:spPr>
            <a:xfrm>
              <a:off x="5628904" y="5694010"/>
              <a:ext cx="1463040" cy="466488"/>
            </a:xfrm>
            <a:prstGeom prst="rect">
              <a:avLst/>
            </a:prstGeom>
          </p:spPr>
        </p:pic>
        <p:pic>
          <p:nvPicPr>
            <p:cNvPr id="25" name="Picture 24" descr="hist2.jpg"/>
            <p:cNvPicPr>
              <a:picLocks noChangeAspect="1"/>
            </p:cNvPicPr>
            <p:nvPr/>
          </p:nvPicPr>
          <p:blipFill>
            <a:blip r:embed="rId5" cstate="print"/>
            <a:srcRect b="52730"/>
            <a:stretch>
              <a:fillRect/>
            </a:stretch>
          </p:blipFill>
          <p:spPr>
            <a:xfrm>
              <a:off x="4251366" y="5699993"/>
              <a:ext cx="1451610" cy="454523"/>
            </a:xfrm>
            <a:prstGeom prst="rect">
              <a:avLst/>
            </a:prstGeom>
          </p:spPr>
        </p:pic>
        <p:pic>
          <p:nvPicPr>
            <p:cNvPr id="26" name="Picture 25" descr="hist2.jpg"/>
            <p:cNvPicPr>
              <a:picLocks noChangeAspect="1"/>
            </p:cNvPicPr>
            <p:nvPr/>
          </p:nvPicPr>
          <p:blipFill>
            <a:blip r:embed="rId5" cstate="print"/>
            <a:srcRect t="49946"/>
            <a:stretch>
              <a:fillRect/>
            </a:stretch>
          </p:blipFill>
          <p:spPr>
            <a:xfrm>
              <a:off x="7253843" y="5722232"/>
              <a:ext cx="1451610" cy="48129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982691" y="5842660"/>
              <a:ext cx="427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4" name="Curved Up Arrow 33"/>
          <p:cNvSpPr/>
          <p:nvPr/>
        </p:nvSpPr>
        <p:spPr bwMode="auto">
          <a:xfrm>
            <a:off x="2304457" y="6301842"/>
            <a:ext cx="2136914" cy="36021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50" y="152400"/>
            <a:ext cx="8001000" cy="609600"/>
          </a:xfrm>
        </p:spPr>
        <p:txBody>
          <a:bodyPr/>
          <a:lstStyle/>
          <a:p>
            <a:r>
              <a:rPr lang="en-US" sz="3000" dirty="0" smtClean="0"/>
              <a:t>The performance of cell-structured LBP 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9231" y="950025"/>
            <a:ext cx="8339756" cy="55121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Missing rate vs. </a:t>
            </a:r>
            <a:r>
              <a:rPr lang="en-US" sz="2000" b="1" dirty="0" smtClean="0">
                <a:solidFill>
                  <a:srgbClr val="000099"/>
                </a:solidFill>
              </a:rPr>
              <a:t>F</a:t>
            </a:r>
            <a:r>
              <a:rPr lang="en-US" sz="2000" dirty="0" smtClean="0"/>
              <a:t>alse </a:t>
            </a:r>
            <a:r>
              <a:rPr lang="en-US" sz="2000" b="1" dirty="0" smtClean="0">
                <a:solidFill>
                  <a:srgbClr val="000099"/>
                </a:solidFill>
              </a:rPr>
              <a:t>P</a:t>
            </a:r>
            <a:r>
              <a:rPr lang="en-US" sz="2000" dirty="0" smtClean="0"/>
              <a:t>ositive </a:t>
            </a:r>
            <a:r>
              <a:rPr lang="en-US" sz="2000" b="1" dirty="0" smtClean="0">
                <a:solidFill>
                  <a:srgbClr val="000099"/>
                </a:solidFill>
              </a:rPr>
              <a:t>P</a:t>
            </a:r>
            <a:r>
              <a:rPr lang="en-US" sz="2000" dirty="0" smtClean="0"/>
              <a:t>er scanning </a:t>
            </a:r>
            <a:r>
              <a:rPr lang="en-US" sz="2000" b="1" dirty="0" smtClean="0">
                <a:solidFill>
                  <a:srgbClr val="000099"/>
                </a:solidFill>
              </a:rPr>
              <a:t>W</a:t>
            </a:r>
            <a:r>
              <a:rPr lang="en-US" sz="2000" dirty="0" smtClean="0"/>
              <a:t>indow (</a:t>
            </a:r>
            <a:r>
              <a:rPr lang="en-US" sz="2000" b="1" dirty="0" smtClean="0">
                <a:solidFill>
                  <a:srgbClr val="000099"/>
                </a:solidFill>
              </a:rPr>
              <a:t>FPPW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50422" y="1757536"/>
            <a:ext cx="3193578" cy="2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INRIA dataset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kern="0" dirty="0" smtClean="0">
                <a:latin typeface="+mn-lt"/>
                <a:cs typeface="+mn-cs"/>
              </a:rPr>
              <a:t>Feature:</a:t>
            </a:r>
            <a:br>
              <a:rPr lang="en-US" kern="0" dirty="0" smtClean="0">
                <a:latin typeface="+mn-lt"/>
                <a:cs typeface="+mn-cs"/>
              </a:rPr>
            </a:br>
            <a:r>
              <a:rPr lang="en-US" kern="0" dirty="0" smtClean="0">
                <a:latin typeface="+mn-lt"/>
                <a:cs typeface="+mn-cs"/>
              </a:rPr>
              <a:t>Cell-structured LBP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kern="0" noProof="0" dirty="0" smtClean="0">
                <a:latin typeface="+mn-lt"/>
                <a:cs typeface="+mn-cs"/>
              </a:rPr>
              <a:t>Classifier:</a:t>
            </a:r>
            <a:br>
              <a:rPr lang="en-US" kern="0" noProof="0" dirty="0" smtClean="0">
                <a:latin typeface="+mn-lt"/>
                <a:cs typeface="+mn-cs"/>
              </a:rPr>
            </a:br>
            <a:r>
              <a:rPr lang="en-US" kern="0" noProof="0" dirty="0" smtClean="0">
                <a:latin typeface="+mn-lt"/>
                <a:cs typeface="+mn-cs"/>
              </a:rPr>
              <a:t>Linear SVM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9305" y="1405720"/>
            <a:ext cx="5873255" cy="4626591"/>
            <a:chOff x="459305" y="1405720"/>
            <a:chExt cx="5873255" cy="46265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083" b="2012"/>
            <a:stretch>
              <a:fillRect/>
            </a:stretch>
          </p:blipFill>
          <p:spPr bwMode="auto">
            <a:xfrm>
              <a:off x="459305" y="1405720"/>
              <a:ext cx="5873255" cy="46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 bwMode="auto">
            <a:xfrm rot="10800000">
              <a:off x="3526971" y="3194462"/>
              <a:ext cx="1235034" cy="7006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0800000">
              <a:off x="2363192" y="2707576"/>
              <a:ext cx="1173758" cy="5055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1143000" y="2527300"/>
              <a:ext cx="1225552" cy="1841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235034" y="4560119"/>
              <a:ext cx="1496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         HOG  </a:t>
              </a:r>
              <a:endParaRPr lang="en-US" sz="1600" b="1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58786" y="4724403"/>
              <a:ext cx="532407" cy="1975"/>
              <a:chOff x="1246909" y="4653152"/>
              <a:chExt cx="532407" cy="1975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1246909" y="4655127"/>
                <a:ext cx="26125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518059" y="4653152"/>
                <a:ext cx="26125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HOG-LBP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0" y="936009"/>
            <a:ext cx="5472754" cy="5486400"/>
          </a:xfrm>
        </p:spPr>
        <p:txBody>
          <a:bodyPr/>
          <a:lstStyle/>
          <a:p>
            <a:r>
              <a:rPr lang="en-US" dirty="0" smtClean="0"/>
              <a:t>Why simple concatenation helps?</a:t>
            </a:r>
          </a:p>
          <a:p>
            <a:r>
              <a:rPr lang="en-US" dirty="0" smtClean="0"/>
              <a:t>Disadvantage of HOG:</a:t>
            </a:r>
          </a:p>
          <a:p>
            <a:pPr lvl="1"/>
            <a:r>
              <a:rPr lang="en-US" dirty="0" smtClean="0"/>
              <a:t>Focusing on edge, ignoring flat area</a:t>
            </a:r>
          </a:p>
          <a:p>
            <a:pPr lvl="1"/>
            <a:r>
              <a:rPr lang="en-US" dirty="0" smtClean="0"/>
              <a:t>Can not deal with noisy edge region </a:t>
            </a:r>
          </a:p>
          <a:p>
            <a:r>
              <a:rPr lang="en-US" dirty="0" smtClean="0"/>
              <a:t>Advantage of Cell-LBP: </a:t>
            </a:r>
          </a:p>
          <a:p>
            <a:pPr lvl="1"/>
            <a:r>
              <a:rPr lang="en-US" dirty="0" smtClean="0"/>
              <a:t>Treat all the patterns equally </a:t>
            </a:r>
          </a:p>
          <a:p>
            <a:pPr lvl="1"/>
            <a:r>
              <a:rPr lang="en-US" dirty="0" smtClean="0"/>
              <a:t>Filter out noisy patterns using the concept of “uniform patterns ”, i.e. vote all strings with more than k 0-1 transition into same bin.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2test.jpg"/>
          <p:cNvPicPr>
            <a:picLocks noChangeAspect="1"/>
          </p:cNvPicPr>
          <p:nvPr/>
        </p:nvPicPr>
        <p:blipFill>
          <a:blip r:embed="rId2" cstate="print"/>
          <a:srcRect l="6992" r="34775"/>
          <a:stretch>
            <a:fillRect/>
          </a:stretch>
        </p:blipFill>
        <p:spPr>
          <a:xfrm>
            <a:off x="5923128" y="1555845"/>
            <a:ext cx="2879678" cy="3708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987653" y="2183642"/>
            <a:ext cx="1091821" cy="2156346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50" y="152400"/>
            <a:ext cx="8001000" cy="609600"/>
          </a:xfrm>
        </p:spPr>
        <p:txBody>
          <a:bodyPr/>
          <a:lstStyle/>
          <a:p>
            <a:r>
              <a:rPr lang="en-US" sz="3000" dirty="0" smtClean="0"/>
              <a:t>The performance of HOG-LBP feature 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9231" y="950025"/>
            <a:ext cx="8339756" cy="55121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Missing rate vs. FPPW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057" t="2079" r="2983" b="575"/>
          <a:stretch>
            <a:fillRect/>
          </a:stretch>
        </p:blipFill>
        <p:spPr bwMode="auto">
          <a:xfrm>
            <a:off x="218364" y="1460310"/>
            <a:ext cx="6291618" cy="48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1128625"/>
            <a:ext cx="2895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[1] </a:t>
            </a:r>
            <a:r>
              <a:rPr lang="en-US" sz="1600" dirty="0"/>
              <a:t>N. </a:t>
            </a:r>
            <a:r>
              <a:rPr lang="en-US" sz="1600" dirty="0" err="1"/>
              <a:t>Dalal</a:t>
            </a:r>
            <a:r>
              <a:rPr lang="en-US" sz="1600" dirty="0"/>
              <a:t> and B. </a:t>
            </a:r>
            <a:r>
              <a:rPr lang="en-US" sz="1600" dirty="0" err="1"/>
              <a:t>Triggs</a:t>
            </a:r>
            <a:r>
              <a:rPr lang="en-US" sz="1600" dirty="0"/>
              <a:t>, “Histograms of oriented gradients for human </a:t>
            </a:r>
            <a:r>
              <a:rPr lang="en-US" sz="1600" dirty="0" smtClean="0"/>
              <a:t>detection</a:t>
            </a:r>
            <a:r>
              <a:rPr lang="en-US" sz="1600" dirty="0"/>
              <a:t>,” in CVPR, </a:t>
            </a:r>
            <a:r>
              <a:rPr lang="it-IT" sz="1600" dirty="0" smtClean="0"/>
              <a:t>2005.</a:t>
            </a:r>
          </a:p>
          <a:p>
            <a:endParaRPr lang="it-IT" sz="1600" dirty="0" smtClean="0"/>
          </a:p>
          <a:p>
            <a:r>
              <a:rPr lang="en-US" sz="1600" b="1" dirty="0" smtClean="0">
                <a:solidFill>
                  <a:srgbClr val="FF33CC"/>
                </a:solidFill>
              </a:rPr>
              <a:t>[2] </a:t>
            </a:r>
            <a:r>
              <a:rPr lang="en-US" sz="1600" dirty="0"/>
              <a:t>O. </a:t>
            </a:r>
            <a:r>
              <a:rPr lang="en-US" sz="1600" dirty="0" err="1"/>
              <a:t>Tuzel</a:t>
            </a:r>
            <a:r>
              <a:rPr lang="en-US" sz="1600" dirty="0"/>
              <a:t>, F. </a:t>
            </a:r>
            <a:r>
              <a:rPr lang="en-US" sz="1600" dirty="0" err="1"/>
              <a:t>Porikli</a:t>
            </a:r>
            <a:r>
              <a:rPr lang="en-US" sz="1600" dirty="0"/>
              <a:t>, and P. Meer, “Human detection via classification on Riemannian manifolds,” in CVPR 2007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FF00"/>
                </a:solidFill>
              </a:rPr>
              <a:t>[3] </a:t>
            </a:r>
            <a:r>
              <a:rPr lang="en-US" sz="1600" dirty="0" smtClean="0"/>
              <a:t>S. </a:t>
            </a:r>
            <a:r>
              <a:rPr lang="en-US" sz="1600" dirty="0" err="1" smtClean="0"/>
              <a:t>Maji</a:t>
            </a:r>
            <a:r>
              <a:rPr lang="en-US" sz="1600" dirty="0" smtClean="0"/>
              <a:t>, A. Berg, and J. </a:t>
            </a:r>
            <a:r>
              <a:rPr lang="en-US" sz="1600" dirty="0" err="1" smtClean="0"/>
              <a:t>Malik</a:t>
            </a:r>
            <a:r>
              <a:rPr lang="en-US" sz="1600" dirty="0" smtClean="0"/>
              <a:t>, “Classification using intersection kernel support</a:t>
            </a:r>
          </a:p>
          <a:p>
            <a:r>
              <a:rPr lang="en-US" sz="1600" dirty="0" smtClean="0"/>
              <a:t>vector machines is efficient,” in CVPR 2008.</a:t>
            </a:r>
          </a:p>
          <a:p>
            <a:endParaRPr lang="en-US" sz="1600" dirty="0" smtClean="0"/>
          </a:p>
          <a:p>
            <a:r>
              <a:rPr lang="en-US" sz="1600" b="1" dirty="0" smtClean="0"/>
              <a:t>[4] </a:t>
            </a:r>
            <a:r>
              <a:rPr lang="en-US" sz="1600" dirty="0" smtClean="0"/>
              <a:t>HOG-LBP without occlusion handling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79" y="152400"/>
            <a:ext cx="8001000" cy="609600"/>
          </a:xfrm>
        </p:spPr>
        <p:txBody>
          <a:bodyPr/>
          <a:lstStyle/>
          <a:p>
            <a:r>
              <a:rPr lang="en-US" sz="2600" dirty="0" smtClean="0"/>
              <a:t>HOG-LBP feature for general object detection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990600"/>
            <a:ext cx="8161627" cy="5486400"/>
          </a:xfrm>
        </p:spPr>
        <p:txBody>
          <a:bodyPr/>
          <a:lstStyle/>
          <a:p>
            <a:r>
              <a:rPr lang="en-US" dirty="0" smtClean="0"/>
              <a:t>The proposed HOG-LBP feature works pretty well for general object detection.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attended the Pascal 2009 grand challenge in object detection. Among 20 categories, using  the HOG-LBP as feature, our team (</a:t>
            </a:r>
            <a:r>
              <a:rPr lang="en-US" i="1" dirty="0" err="1" smtClean="0"/>
              <a:t>Mizzou</a:t>
            </a:r>
            <a:r>
              <a:rPr lang="en-US" dirty="0" smtClean="0"/>
              <a:t>) got:</a:t>
            </a:r>
          </a:p>
          <a:p>
            <a:pPr lvl="1"/>
            <a:r>
              <a:rPr lang="en-US" dirty="0" smtClean="0"/>
              <a:t>Number 1 in two categories:  chair, potted plant</a:t>
            </a:r>
          </a:p>
          <a:p>
            <a:pPr lvl="1"/>
            <a:r>
              <a:rPr lang="en-US" dirty="0" smtClean="0"/>
              <a:t>Number 2 in four categories: bottle, car, person, horse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E4DA-D440-411A-9317-E0C826599F07}" type="datetime1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HOG-LBP Human Detector with Partial Occlusion Handling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9D7E-67DC-4716-B5A3-8C9C7C6ECC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15455</TotalTime>
  <Words>1090</Words>
  <Application>Microsoft Office PowerPoint</Application>
  <PresentationFormat>On-screen Show (4:3)</PresentationFormat>
  <Paragraphs>200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Profile</vt:lpstr>
      <vt:lpstr>An HOG-LBP Human Detector with Partial Occlusion Handling  </vt:lpstr>
      <vt:lpstr>Introduction</vt:lpstr>
      <vt:lpstr>Outline</vt:lpstr>
      <vt:lpstr>HOG and LBP feature</vt:lpstr>
      <vt:lpstr>Cell-structured LBP designed especially for human detection</vt:lpstr>
      <vt:lpstr>The performance of cell-structured LBP </vt:lpstr>
      <vt:lpstr>HOG-LBP feature</vt:lpstr>
      <vt:lpstr>The performance of HOG-LBP feature </vt:lpstr>
      <vt:lpstr>HOG-LBP feature for general object detection</vt:lpstr>
      <vt:lpstr>Partial occlusion handling</vt:lpstr>
      <vt:lpstr>Convert holistic classifier to local-classifier ensemble</vt:lpstr>
      <vt:lpstr>Distribute the constant bias to local classifiers</vt:lpstr>
      <vt:lpstr>Segmenting the local classifiers for occlusion inference</vt:lpstr>
      <vt:lpstr>The detection performance with occlusion handling</vt:lpstr>
      <vt:lpstr>Adding occlusions to  INRIA dataset </vt:lpstr>
      <vt:lpstr>Evaluation using False Positive Per scanning Imange (FPPI)</vt:lpstr>
      <vt:lpstr>Pascal 2009 Grand Challenge</vt:lpstr>
      <vt:lpstr>Sample results in Geoint 2009</vt:lpstr>
      <vt:lpstr>Evaluation Issue</vt:lpstr>
      <vt:lpstr>Speed Issue: do trilinear Interpolation as convolution</vt:lpstr>
      <vt:lpstr>Conclusion and 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Han</cp:lastModifiedBy>
  <cp:revision>511</cp:revision>
  <cp:lastPrinted>1601-01-01T00:00:00Z</cp:lastPrinted>
  <dcterms:created xsi:type="dcterms:W3CDTF">1601-01-01T00:00:00Z</dcterms:created>
  <dcterms:modified xsi:type="dcterms:W3CDTF">2009-09-28T22:12:34Z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